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59" r:id="rId5"/>
    <p:sldId id="258" r:id="rId6"/>
    <p:sldId id="261" r:id="rId7"/>
    <p:sldId id="262" r:id="rId8"/>
    <p:sldId id="260" r:id="rId9"/>
    <p:sldId id="269" r:id="rId10"/>
    <p:sldId id="263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811156474285951E-2"/>
          <c:y val="3.9908330251174247E-2"/>
          <c:w val="0.94437768705142811"/>
          <c:h val="0.6727102124160161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Odnos broja članova unutar jednog hranidbenog lanca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9933"/>
              </a:solidFill>
            </c:spPr>
            <c:extLst>
              <c:ext xmlns:c16="http://schemas.microsoft.com/office/drawing/2014/chart" uri="{C3380CC4-5D6E-409C-BE32-E72D297353CC}">
                <c16:uniqueId val="{00000001-4A84-4885-9B25-6545A5925F39}"/>
              </c:ext>
            </c:extLst>
          </c:dPt>
          <c:dPt>
            <c:idx val="1"/>
            <c:bubble3D val="0"/>
            <c:spPr>
              <a:solidFill>
                <a:srgbClr val="FF9999"/>
              </a:solidFill>
            </c:spPr>
            <c:extLst>
              <c:ext xmlns:c16="http://schemas.microsoft.com/office/drawing/2014/chart" uri="{C3380CC4-5D6E-409C-BE32-E72D297353CC}">
                <c16:uniqueId val="{00000003-4A84-4885-9B25-6545A5925F39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A84-4885-9B25-6545A5925F39}"/>
              </c:ext>
            </c:extLst>
          </c:dPt>
          <c:cat>
            <c:strRef>
              <c:f>Sheet1!$A$2:$A$5</c:f>
              <c:strCache>
                <c:ptCount val="4"/>
                <c:pt idx="0">
                  <c:v>proizvođači</c:v>
                </c:pt>
                <c:pt idx="1">
                  <c:v>biljojedi </c:v>
                </c:pt>
                <c:pt idx="2">
                  <c:v>primarni mesojedi</c:v>
                </c:pt>
                <c:pt idx="3">
                  <c:v>sekundarni mesjedi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1500000</c:v>
                </c:pt>
                <c:pt idx="1">
                  <c:v>200000</c:v>
                </c:pt>
                <c:pt idx="2">
                  <c:v>90000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84-4885-9B25-6545A5925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811156474285947E-2"/>
          <c:y val="3.9908330251174247E-2"/>
          <c:w val="0.94437768705142811"/>
          <c:h val="0.6727102124160161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sr-Latn-R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B90AB-81AB-407C-9861-425493D99AFD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1567C2C-B0BB-4D71-A381-7284AEA6CB2E}">
      <dgm:prSet phldrT="[Text]"/>
      <dgm:spPr>
        <a:xfrm>
          <a:off x="3441008" y="0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GB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78ECCBB-8D74-4606-AA87-DEE2331ED873}" type="parTrans" cxnId="{47AF6982-101C-41ED-8040-BB4AA1058691}">
      <dgm:prSet/>
      <dgm:spPr/>
      <dgm:t>
        <a:bodyPr/>
        <a:lstStyle/>
        <a:p>
          <a:endParaRPr lang="en-GB"/>
        </a:p>
      </dgm:t>
    </dgm:pt>
    <dgm:pt modelId="{58941888-C9AC-4EBE-999D-47EE23FE1494}" type="sibTrans" cxnId="{47AF6982-101C-41ED-8040-BB4AA1058691}">
      <dgm:prSet/>
      <dgm:spPr/>
      <dgm:t>
        <a:bodyPr/>
        <a:lstStyle/>
        <a:p>
          <a:endParaRPr lang="en-GB"/>
        </a:p>
      </dgm:t>
    </dgm:pt>
    <dgm:pt modelId="{0B631BBF-BC8E-4149-AC5F-99B5ADAB79D7}">
      <dgm:prSet phldrT="[Text]"/>
      <dgm:spPr>
        <a:xfrm>
          <a:off x="5554457" y="1226210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r-HR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Osnovna građevna  i funkcionalna jedinica svakog živog bića.</a:t>
          </a:r>
          <a:endParaRPr lang="en-GB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74FB620-3E35-468B-AC0E-2C270603DDA5}" type="parTrans" cxnId="{4F90360A-334D-4326-B67F-51BB7879F465}">
      <dgm:prSet/>
      <dgm:spPr/>
      <dgm:t>
        <a:bodyPr/>
        <a:lstStyle/>
        <a:p>
          <a:endParaRPr lang="en-GB"/>
        </a:p>
      </dgm:t>
    </dgm:pt>
    <dgm:pt modelId="{434EB5C3-9095-4DF6-8CF2-96F83EEA8552}" type="sibTrans" cxnId="{4F90360A-334D-4326-B67F-51BB7879F465}">
      <dgm:prSet/>
      <dgm:spPr/>
      <dgm:t>
        <a:bodyPr/>
        <a:lstStyle/>
        <a:p>
          <a:endParaRPr lang="en-GB"/>
        </a:p>
      </dgm:t>
    </dgm:pt>
    <dgm:pt modelId="{E51B8702-BF71-4823-9CDD-22E6E6D9BC53}">
      <dgm:prSet phldrT="[Text]" custT="1"/>
      <dgm:spPr>
        <a:xfrm>
          <a:off x="5554457" y="3636797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r-HR" sz="2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Tkiva.</a:t>
          </a:r>
          <a:endParaRPr lang="en-GB" sz="28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9E5EF4D5-93B7-46BC-AA4C-CAA308EAF0F6}" type="parTrans" cxnId="{EF0DF862-BED6-43A2-87D5-475EB5C25B3B}">
      <dgm:prSet/>
      <dgm:spPr/>
      <dgm:t>
        <a:bodyPr/>
        <a:lstStyle/>
        <a:p>
          <a:endParaRPr lang="en-GB"/>
        </a:p>
      </dgm:t>
    </dgm:pt>
    <dgm:pt modelId="{AF45B9ED-ABF3-4DC3-946C-F6B913EE0B53}" type="sibTrans" cxnId="{EF0DF862-BED6-43A2-87D5-475EB5C25B3B}">
      <dgm:prSet/>
      <dgm:spPr/>
      <dgm:t>
        <a:bodyPr/>
        <a:lstStyle/>
        <a:p>
          <a:endParaRPr lang="en-GB"/>
        </a:p>
      </dgm:t>
    </dgm:pt>
    <dgm:pt modelId="{62FEFA72-A196-417B-8E05-2002A9B57D08}">
      <dgm:prSet phldrT="[Text]" custT="1"/>
      <dgm:spPr>
        <a:xfrm>
          <a:off x="3441008" y="4864379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r-HR" sz="2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JEDINKA</a:t>
          </a:r>
          <a:endParaRPr lang="en-GB" sz="2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D5AE0B0-7D8B-40F9-9CCE-031DFBBC504E}" type="parTrans" cxnId="{B982F3D1-F98E-4A13-9522-48FED43BB021}">
      <dgm:prSet/>
      <dgm:spPr/>
      <dgm:t>
        <a:bodyPr/>
        <a:lstStyle/>
        <a:p>
          <a:endParaRPr lang="en-GB"/>
        </a:p>
      </dgm:t>
    </dgm:pt>
    <dgm:pt modelId="{D40AB645-2E80-4F39-9A7D-90D99EA51F83}" type="sibTrans" cxnId="{B982F3D1-F98E-4A13-9522-48FED43BB021}">
      <dgm:prSet/>
      <dgm:spPr/>
      <dgm:t>
        <a:bodyPr/>
        <a:lstStyle/>
        <a:p>
          <a:endParaRPr lang="en-GB"/>
        </a:p>
      </dgm:t>
    </dgm:pt>
    <dgm:pt modelId="{2F974007-FB31-46C1-BCC6-CC370C65634E}">
      <dgm:prSet phldrT="[Text]"/>
      <dgm:spPr>
        <a:xfrm>
          <a:off x="1336391" y="3670405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B367E85-A6A8-4D11-9F25-65FD1E13995B}" type="parTrans" cxnId="{6D9D0ED5-B579-41A4-BB2A-200E50B9610E}">
      <dgm:prSet/>
      <dgm:spPr/>
      <dgm:t>
        <a:bodyPr/>
        <a:lstStyle/>
        <a:p>
          <a:endParaRPr lang="en-GB"/>
        </a:p>
      </dgm:t>
    </dgm:pt>
    <dgm:pt modelId="{8A8BA4A2-53B5-440C-9195-26C93410DD89}" type="sibTrans" cxnId="{6D9D0ED5-B579-41A4-BB2A-200E50B9610E}">
      <dgm:prSet/>
      <dgm:spPr/>
      <dgm:t>
        <a:bodyPr/>
        <a:lstStyle/>
        <a:p>
          <a:endParaRPr lang="en-GB"/>
        </a:p>
      </dgm:t>
    </dgm:pt>
    <dgm:pt modelId="{1D469D09-FBB8-4140-97B3-E5AF1DE699BC}">
      <dgm:prSet phldrT="[Text]"/>
      <dgm:spPr/>
      <dgm:t>
        <a:bodyPr/>
        <a:lstStyle/>
        <a:p>
          <a:endParaRPr lang="en-GB"/>
        </a:p>
      </dgm:t>
    </dgm:pt>
    <dgm:pt modelId="{72020ECD-4888-4B6C-8CBD-2FECF5875883}" type="parTrans" cxnId="{0B2D8459-BA09-47DA-9CA4-169A5D89E3EB}">
      <dgm:prSet/>
      <dgm:spPr/>
      <dgm:t>
        <a:bodyPr/>
        <a:lstStyle/>
        <a:p>
          <a:endParaRPr lang="en-GB"/>
        </a:p>
      </dgm:t>
    </dgm:pt>
    <dgm:pt modelId="{31796745-FBA0-4DFB-A36E-96DD2674CB18}" type="sibTrans" cxnId="{0B2D8459-BA09-47DA-9CA4-169A5D89E3EB}">
      <dgm:prSet/>
      <dgm:spPr/>
      <dgm:t>
        <a:bodyPr/>
        <a:lstStyle/>
        <a:p>
          <a:endParaRPr lang="en-GB"/>
        </a:p>
      </dgm:t>
    </dgm:pt>
    <dgm:pt modelId="{4CE0FBB5-1E21-4BB7-929F-47845DD77378}">
      <dgm:prSet/>
      <dgm:spPr/>
      <dgm:t>
        <a:bodyPr/>
        <a:lstStyle/>
        <a:p>
          <a:endParaRPr lang="en-GB"/>
        </a:p>
      </dgm:t>
    </dgm:pt>
    <dgm:pt modelId="{45531094-3CDD-421B-AC1C-F71E62019340}" type="parTrans" cxnId="{8F29B845-50BF-413A-B90F-2BF4DB1C77B4}">
      <dgm:prSet/>
      <dgm:spPr/>
      <dgm:t>
        <a:bodyPr/>
        <a:lstStyle/>
        <a:p>
          <a:endParaRPr lang="en-GB"/>
        </a:p>
      </dgm:t>
    </dgm:pt>
    <dgm:pt modelId="{C53AFDA6-84AA-4631-8B24-875D61BE8137}" type="sibTrans" cxnId="{8F29B845-50BF-413A-B90F-2BF4DB1C77B4}">
      <dgm:prSet/>
      <dgm:spPr/>
      <dgm:t>
        <a:bodyPr/>
        <a:lstStyle/>
        <a:p>
          <a:endParaRPr lang="en-GB"/>
        </a:p>
      </dgm:t>
    </dgm:pt>
    <dgm:pt modelId="{8978B78D-F978-4712-8E5F-E59720F2CBE7}">
      <dgm:prSet phldrT="[Text]"/>
      <dgm:spPr>
        <a:xfrm>
          <a:off x="1317748" y="1223467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50D0EC0-70CA-4EE5-B21B-6E1E3A917EBC}" type="sibTrans" cxnId="{85FF9175-13F9-422A-AFC1-D8F756B46145}">
      <dgm:prSet/>
      <dgm:spPr/>
      <dgm:t>
        <a:bodyPr/>
        <a:lstStyle/>
        <a:p>
          <a:endParaRPr lang="en-GB"/>
        </a:p>
      </dgm:t>
    </dgm:pt>
    <dgm:pt modelId="{7B260733-800F-4F28-9F37-BF48E2FAE3B4}" type="parTrans" cxnId="{85FF9175-13F9-422A-AFC1-D8F756B46145}">
      <dgm:prSet/>
      <dgm:spPr/>
      <dgm:t>
        <a:bodyPr/>
        <a:lstStyle/>
        <a:p>
          <a:endParaRPr lang="en-GB"/>
        </a:p>
      </dgm:t>
    </dgm:pt>
    <dgm:pt modelId="{DF0CDB5E-BE5F-40DA-B267-9B1F1D8ACC06}">
      <dgm:prSet phldrT="[Text]" custT="1"/>
      <dgm:spPr>
        <a:xfrm>
          <a:off x="3233045" y="2214969"/>
          <a:ext cx="2812044" cy="2432532"/>
        </a:xfrm>
        <a:prstGeom prst="hexagon">
          <a:avLst>
            <a:gd name="adj" fmla="val 28570"/>
            <a:gd name="vf" fmla="val 115470"/>
          </a:avLst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r-HR" sz="2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PONAVLJANJE</a:t>
          </a:r>
          <a:endParaRPr lang="en-GB" sz="2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0390B8BF-602B-4041-9D5E-EFD2D94DA622}" type="sibTrans" cxnId="{44404A52-BD2B-4F84-BCD4-58B224615A2A}">
      <dgm:prSet/>
      <dgm:spPr/>
      <dgm:t>
        <a:bodyPr/>
        <a:lstStyle/>
        <a:p>
          <a:endParaRPr lang="en-GB"/>
        </a:p>
      </dgm:t>
    </dgm:pt>
    <dgm:pt modelId="{E8F358A7-6255-4F58-83DB-817BB3F29D98}" type="parTrans" cxnId="{44404A52-BD2B-4F84-BCD4-58B224615A2A}">
      <dgm:prSet/>
      <dgm:spPr/>
      <dgm:t>
        <a:bodyPr/>
        <a:lstStyle/>
        <a:p>
          <a:endParaRPr lang="en-GB"/>
        </a:p>
      </dgm:t>
    </dgm:pt>
    <dgm:pt modelId="{11B15FFA-13D5-4DA6-9825-48CAFA271862}" type="pres">
      <dgm:prSet presAssocID="{7EDB90AB-81AB-407C-9861-425493D99A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3B8FDD0-36D9-4FAF-BD23-A1CC45B4F0B9}" type="pres">
      <dgm:prSet presAssocID="{DF0CDB5E-BE5F-40DA-B267-9B1F1D8ACC06}" presName="Parent" presStyleLbl="node0" presStyleIdx="0" presStyleCnt="1" custLinFactNeighborX="1816" custLinFactNeighborY="106">
        <dgm:presLayoutVars>
          <dgm:chMax val="6"/>
          <dgm:chPref val="6"/>
        </dgm:presLayoutVars>
      </dgm:prSet>
      <dgm:spPr/>
    </dgm:pt>
    <dgm:pt modelId="{B23B9970-E31D-4FDE-ABAD-664754D0D033}" type="pres">
      <dgm:prSet presAssocID="{41567C2C-B0BB-4D71-A381-7284AEA6CB2E}" presName="Accent1" presStyleCnt="0"/>
      <dgm:spPr/>
    </dgm:pt>
    <dgm:pt modelId="{FC7B2275-6602-4FC2-BC47-C89728BE9249}" type="pres">
      <dgm:prSet presAssocID="{41567C2C-B0BB-4D71-A381-7284AEA6CB2E}" presName="Accent" presStyleLbl="bgShp" presStyleIdx="0" presStyleCnt="6"/>
      <dgm:spPr/>
    </dgm:pt>
    <dgm:pt modelId="{58581540-7944-4E08-A809-ACE3D9B816FA}" type="pres">
      <dgm:prSet presAssocID="{41567C2C-B0BB-4D71-A381-7284AEA6CB2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37818F5-3680-4237-9F53-CA4CFCFC4ECC}" type="pres">
      <dgm:prSet presAssocID="{0B631BBF-BC8E-4149-AC5F-99B5ADAB79D7}" presName="Accent2" presStyleCnt="0"/>
      <dgm:spPr/>
    </dgm:pt>
    <dgm:pt modelId="{D448E774-E0CD-4B28-984E-5A99C94DAC4A}" type="pres">
      <dgm:prSet presAssocID="{0B631BBF-BC8E-4149-AC5F-99B5ADAB79D7}" presName="Accent" presStyleLbl="bgShp" presStyleIdx="1" presStyleCnt="6"/>
      <dgm:spPr>
        <a:xfrm>
          <a:off x="4942859" y="1048588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9302B1CB-EC21-4258-A272-C645FF18E6D4}" type="pres">
      <dgm:prSet presAssocID="{0B631BBF-BC8E-4149-AC5F-99B5ADAB79D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C58FB6E-E4E2-40A8-8C9D-B2C0EC208804}" type="pres">
      <dgm:prSet presAssocID="{E51B8702-BF71-4823-9CDD-22E6E6D9BC53}" presName="Accent3" presStyleCnt="0"/>
      <dgm:spPr/>
    </dgm:pt>
    <dgm:pt modelId="{3637A326-A5D7-435E-8582-2B78394CD273}" type="pres">
      <dgm:prSet presAssocID="{E51B8702-BF71-4823-9CDD-22E6E6D9BC53}" presName="Accent" presStyleLbl="bgShp" presStyleIdx="2" presStyleCnt="6"/>
      <dgm:spPr>
        <a:xfrm>
          <a:off x="6181101" y="2757601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F22F878-A5D7-42D0-A7A7-C3D3A5608764}" type="pres">
      <dgm:prSet presAssocID="{E51B8702-BF71-4823-9CDD-22E6E6D9BC5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E288350-68AD-4F0D-934E-302FF1A6F647}" type="pres">
      <dgm:prSet presAssocID="{62FEFA72-A196-417B-8E05-2002A9B57D08}" presName="Accent4" presStyleCnt="0"/>
      <dgm:spPr/>
    </dgm:pt>
    <dgm:pt modelId="{DD06A2AF-4AC0-4474-92FC-D91E0113DC9C}" type="pres">
      <dgm:prSet presAssocID="{62FEFA72-A196-417B-8E05-2002A9B57D08}" presName="Accent" presStyleLbl="bgShp" presStyleIdx="3" presStyleCnt="6"/>
      <dgm:spPr>
        <a:xfrm>
          <a:off x="5320938" y="4686757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8843185B-1BC2-41CC-BED9-FF5118783D93}" type="pres">
      <dgm:prSet presAssocID="{62FEFA72-A196-417B-8E05-2002A9B57D0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46CE8E7-21D7-408A-B61A-0C9F7BA86B42}" type="pres">
      <dgm:prSet presAssocID="{2F974007-FB31-46C1-BCC6-CC370C65634E}" presName="Accent5" presStyleCnt="0"/>
      <dgm:spPr/>
    </dgm:pt>
    <dgm:pt modelId="{77EDA419-E8D1-4577-B0DC-78597132442B}" type="pres">
      <dgm:prSet presAssocID="{2F974007-FB31-46C1-BCC6-CC370C65634E}" presName="Accent" presStyleLbl="bgShp" presStyleIdx="4" presStyleCnt="6"/>
      <dgm:spPr>
        <a:xfrm>
          <a:off x="3187211" y="4887010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A9A2612-5BB4-4481-9235-8694F5493823}" type="pres">
      <dgm:prSet presAssocID="{2F974007-FB31-46C1-BCC6-CC370C65634E}" presName="Child5" presStyleLbl="node1" presStyleIdx="4" presStyleCnt="6" custLinFactNeighborX="809" custLinFactNeighborY="1617">
        <dgm:presLayoutVars>
          <dgm:chMax val="0"/>
          <dgm:chPref val="0"/>
          <dgm:bulletEnabled val="1"/>
        </dgm:presLayoutVars>
      </dgm:prSet>
      <dgm:spPr/>
    </dgm:pt>
    <dgm:pt modelId="{2243700D-11ED-4C01-8340-233C17F5EC13}" type="pres">
      <dgm:prSet presAssocID="{8978B78D-F978-4712-8E5F-E59720F2CBE7}" presName="Accent6" presStyleCnt="0"/>
      <dgm:spPr/>
    </dgm:pt>
    <dgm:pt modelId="{6AEF3DEA-E72E-47C8-ABC8-4C722FD11DDF}" type="pres">
      <dgm:prSet presAssocID="{8978B78D-F978-4712-8E5F-E59720F2CBE7}" presName="Accent" presStyleLbl="bgShp" presStyleIdx="5" presStyleCnt="6"/>
      <dgm:spPr>
        <a:xfrm>
          <a:off x="1928692" y="3178682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84BA599-6DCE-43AD-981C-740469B37AD1}" type="pres">
      <dgm:prSet presAssocID="{8978B78D-F978-4712-8E5F-E59720F2CBE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F90360A-334D-4326-B67F-51BB7879F465}" srcId="{DF0CDB5E-BE5F-40DA-B267-9B1F1D8ACC06}" destId="{0B631BBF-BC8E-4149-AC5F-99B5ADAB79D7}" srcOrd="1" destOrd="0" parTransId="{374FB620-3E35-468B-AC0E-2C270603DDA5}" sibTransId="{434EB5C3-9095-4DF6-8CF2-96F83EEA8552}"/>
    <dgm:cxn modelId="{4C98912C-FB22-4DF3-A612-24695D3C267C}" type="presOf" srcId="{DF0CDB5E-BE5F-40DA-B267-9B1F1D8ACC06}" destId="{83B8FDD0-36D9-4FAF-BD23-A1CC45B4F0B9}" srcOrd="0" destOrd="0" presId="urn:microsoft.com/office/officeart/2011/layout/HexagonRadial"/>
    <dgm:cxn modelId="{4CAC0C3E-4E71-4C58-B770-9D8AF19CD61B}" type="presOf" srcId="{2F974007-FB31-46C1-BCC6-CC370C65634E}" destId="{2A9A2612-5BB4-4481-9235-8694F5493823}" srcOrd="0" destOrd="0" presId="urn:microsoft.com/office/officeart/2011/layout/HexagonRadial"/>
    <dgm:cxn modelId="{1E42635E-1E3C-41A9-8B93-58ACE75D6740}" type="presOf" srcId="{62FEFA72-A196-417B-8E05-2002A9B57D08}" destId="{8843185B-1BC2-41CC-BED9-FF5118783D93}" srcOrd="0" destOrd="0" presId="urn:microsoft.com/office/officeart/2011/layout/HexagonRadial"/>
    <dgm:cxn modelId="{EF0DF862-BED6-43A2-87D5-475EB5C25B3B}" srcId="{DF0CDB5E-BE5F-40DA-B267-9B1F1D8ACC06}" destId="{E51B8702-BF71-4823-9CDD-22E6E6D9BC53}" srcOrd="2" destOrd="0" parTransId="{9E5EF4D5-93B7-46BC-AA4C-CAA308EAF0F6}" sibTransId="{AF45B9ED-ABF3-4DC3-946C-F6B913EE0B53}"/>
    <dgm:cxn modelId="{8F29B845-50BF-413A-B90F-2BF4DB1C77B4}" srcId="{7EDB90AB-81AB-407C-9861-425493D99AFD}" destId="{4CE0FBB5-1E21-4BB7-929F-47845DD77378}" srcOrd="2" destOrd="0" parTransId="{45531094-3CDD-421B-AC1C-F71E62019340}" sibTransId="{C53AFDA6-84AA-4631-8B24-875D61BE8137}"/>
    <dgm:cxn modelId="{44404A52-BD2B-4F84-BCD4-58B224615A2A}" srcId="{7EDB90AB-81AB-407C-9861-425493D99AFD}" destId="{DF0CDB5E-BE5F-40DA-B267-9B1F1D8ACC06}" srcOrd="0" destOrd="0" parTransId="{E8F358A7-6255-4F58-83DB-817BB3F29D98}" sibTransId="{0390B8BF-602B-4041-9D5E-EFD2D94DA622}"/>
    <dgm:cxn modelId="{85FF9175-13F9-422A-AFC1-D8F756B46145}" srcId="{DF0CDB5E-BE5F-40DA-B267-9B1F1D8ACC06}" destId="{8978B78D-F978-4712-8E5F-E59720F2CBE7}" srcOrd="5" destOrd="0" parTransId="{7B260733-800F-4F28-9F37-BF48E2FAE3B4}" sibTransId="{950D0EC0-70CA-4EE5-B21B-6E1E3A917EBC}"/>
    <dgm:cxn modelId="{0B2D8459-BA09-47DA-9CA4-169A5D89E3EB}" srcId="{7EDB90AB-81AB-407C-9861-425493D99AFD}" destId="{1D469D09-FBB8-4140-97B3-E5AF1DE699BC}" srcOrd="1" destOrd="0" parTransId="{72020ECD-4888-4B6C-8CBD-2FECF5875883}" sibTransId="{31796745-FBA0-4DFB-A36E-96DD2674CB18}"/>
    <dgm:cxn modelId="{47AF6982-101C-41ED-8040-BB4AA1058691}" srcId="{DF0CDB5E-BE5F-40DA-B267-9B1F1D8ACC06}" destId="{41567C2C-B0BB-4D71-A381-7284AEA6CB2E}" srcOrd="0" destOrd="0" parTransId="{478ECCBB-8D74-4606-AA87-DEE2331ED873}" sibTransId="{58941888-C9AC-4EBE-999D-47EE23FE1494}"/>
    <dgm:cxn modelId="{A7DE2D8E-ECCA-412C-976B-C721C70FD41A}" type="presOf" srcId="{8978B78D-F978-4712-8E5F-E59720F2CBE7}" destId="{E84BA599-6DCE-43AD-981C-740469B37AD1}" srcOrd="0" destOrd="0" presId="urn:microsoft.com/office/officeart/2011/layout/HexagonRadial"/>
    <dgm:cxn modelId="{F430ED96-F54E-424D-937B-BA5382366EAA}" type="presOf" srcId="{41567C2C-B0BB-4D71-A381-7284AEA6CB2E}" destId="{58581540-7944-4E08-A809-ACE3D9B816FA}" srcOrd="0" destOrd="0" presId="urn:microsoft.com/office/officeart/2011/layout/HexagonRadial"/>
    <dgm:cxn modelId="{F342F9A6-32E1-409B-BD8F-F47703A5C611}" type="presOf" srcId="{7EDB90AB-81AB-407C-9861-425493D99AFD}" destId="{11B15FFA-13D5-4DA6-9825-48CAFA271862}" srcOrd="0" destOrd="0" presId="urn:microsoft.com/office/officeart/2011/layout/HexagonRadial"/>
    <dgm:cxn modelId="{C43B24BE-6A47-4AD2-A1CB-324999E01304}" type="presOf" srcId="{E51B8702-BF71-4823-9CDD-22E6E6D9BC53}" destId="{7F22F878-A5D7-42D0-A7A7-C3D3A5608764}" srcOrd="0" destOrd="0" presId="urn:microsoft.com/office/officeart/2011/layout/HexagonRadial"/>
    <dgm:cxn modelId="{B982F3D1-F98E-4A13-9522-48FED43BB021}" srcId="{DF0CDB5E-BE5F-40DA-B267-9B1F1D8ACC06}" destId="{62FEFA72-A196-417B-8E05-2002A9B57D08}" srcOrd="3" destOrd="0" parTransId="{2D5AE0B0-7D8B-40F9-9CCE-031DFBBC504E}" sibTransId="{D40AB645-2E80-4F39-9A7D-90D99EA51F83}"/>
    <dgm:cxn modelId="{6D9D0ED5-B579-41A4-BB2A-200E50B9610E}" srcId="{DF0CDB5E-BE5F-40DA-B267-9B1F1D8ACC06}" destId="{2F974007-FB31-46C1-BCC6-CC370C65634E}" srcOrd="4" destOrd="0" parTransId="{7B367E85-A6A8-4D11-9F25-65FD1E13995B}" sibTransId="{8A8BA4A2-53B5-440C-9195-26C93410DD89}"/>
    <dgm:cxn modelId="{CBFAC6E2-27D8-4640-98E0-710B7CE24E8F}" type="presOf" srcId="{0B631BBF-BC8E-4149-AC5F-99B5ADAB79D7}" destId="{9302B1CB-EC21-4258-A272-C645FF18E6D4}" srcOrd="0" destOrd="0" presId="urn:microsoft.com/office/officeart/2011/layout/HexagonRadial"/>
    <dgm:cxn modelId="{A4DD1F73-0F7D-4F5C-8724-F42336E1EA6E}" type="presParOf" srcId="{11B15FFA-13D5-4DA6-9825-48CAFA271862}" destId="{83B8FDD0-36D9-4FAF-BD23-A1CC45B4F0B9}" srcOrd="0" destOrd="0" presId="urn:microsoft.com/office/officeart/2011/layout/HexagonRadial"/>
    <dgm:cxn modelId="{F08290DC-33BE-4F28-A1F2-D01604F336E3}" type="presParOf" srcId="{11B15FFA-13D5-4DA6-9825-48CAFA271862}" destId="{B23B9970-E31D-4FDE-ABAD-664754D0D033}" srcOrd="1" destOrd="0" presId="urn:microsoft.com/office/officeart/2011/layout/HexagonRadial"/>
    <dgm:cxn modelId="{9FA2FDA9-C6FB-4CDC-992F-AE62B200F0B7}" type="presParOf" srcId="{B23B9970-E31D-4FDE-ABAD-664754D0D033}" destId="{FC7B2275-6602-4FC2-BC47-C89728BE9249}" srcOrd="0" destOrd="0" presId="urn:microsoft.com/office/officeart/2011/layout/HexagonRadial"/>
    <dgm:cxn modelId="{8F43FFA2-A165-400D-8647-CAF46B3D1DAD}" type="presParOf" srcId="{11B15FFA-13D5-4DA6-9825-48CAFA271862}" destId="{58581540-7944-4E08-A809-ACE3D9B816FA}" srcOrd="2" destOrd="0" presId="urn:microsoft.com/office/officeart/2011/layout/HexagonRadial"/>
    <dgm:cxn modelId="{B7A02DB0-3154-47A3-BA23-2510EEDAA02E}" type="presParOf" srcId="{11B15FFA-13D5-4DA6-9825-48CAFA271862}" destId="{037818F5-3680-4237-9F53-CA4CFCFC4ECC}" srcOrd="3" destOrd="0" presId="urn:microsoft.com/office/officeart/2011/layout/HexagonRadial"/>
    <dgm:cxn modelId="{C82206AD-69CD-4A58-909F-17B12192D82E}" type="presParOf" srcId="{037818F5-3680-4237-9F53-CA4CFCFC4ECC}" destId="{D448E774-E0CD-4B28-984E-5A99C94DAC4A}" srcOrd="0" destOrd="0" presId="urn:microsoft.com/office/officeart/2011/layout/HexagonRadial"/>
    <dgm:cxn modelId="{9F96BC20-99D1-4108-A0B2-85856108B7CF}" type="presParOf" srcId="{11B15FFA-13D5-4DA6-9825-48CAFA271862}" destId="{9302B1CB-EC21-4258-A272-C645FF18E6D4}" srcOrd="4" destOrd="0" presId="urn:microsoft.com/office/officeart/2011/layout/HexagonRadial"/>
    <dgm:cxn modelId="{F81C9EE4-EE02-40F9-AD2C-448D1E12F58F}" type="presParOf" srcId="{11B15FFA-13D5-4DA6-9825-48CAFA271862}" destId="{4C58FB6E-E4E2-40A8-8C9D-B2C0EC208804}" srcOrd="5" destOrd="0" presId="urn:microsoft.com/office/officeart/2011/layout/HexagonRadial"/>
    <dgm:cxn modelId="{F3A9839C-8636-40BC-982B-81E8284404DD}" type="presParOf" srcId="{4C58FB6E-E4E2-40A8-8C9D-B2C0EC208804}" destId="{3637A326-A5D7-435E-8582-2B78394CD273}" srcOrd="0" destOrd="0" presId="urn:microsoft.com/office/officeart/2011/layout/HexagonRadial"/>
    <dgm:cxn modelId="{B04DB856-9C94-48DB-A967-06A0C16B5EFC}" type="presParOf" srcId="{11B15FFA-13D5-4DA6-9825-48CAFA271862}" destId="{7F22F878-A5D7-42D0-A7A7-C3D3A5608764}" srcOrd="6" destOrd="0" presId="urn:microsoft.com/office/officeart/2011/layout/HexagonRadial"/>
    <dgm:cxn modelId="{27AA2257-D8BB-4DB1-A72F-96893465DBFC}" type="presParOf" srcId="{11B15FFA-13D5-4DA6-9825-48CAFA271862}" destId="{2E288350-68AD-4F0D-934E-302FF1A6F647}" srcOrd="7" destOrd="0" presId="urn:microsoft.com/office/officeart/2011/layout/HexagonRadial"/>
    <dgm:cxn modelId="{B8E4AAF9-0D5C-4284-B277-A5D1789BFD05}" type="presParOf" srcId="{2E288350-68AD-4F0D-934E-302FF1A6F647}" destId="{DD06A2AF-4AC0-4474-92FC-D91E0113DC9C}" srcOrd="0" destOrd="0" presId="urn:microsoft.com/office/officeart/2011/layout/HexagonRadial"/>
    <dgm:cxn modelId="{0353959A-A850-4F49-9060-AEB6A11EEB1A}" type="presParOf" srcId="{11B15FFA-13D5-4DA6-9825-48CAFA271862}" destId="{8843185B-1BC2-41CC-BED9-FF5118783D93}" srcOrd="8" destOrd="0" presId="urn:microsoft.com/office/officeart/2011/layout/HexagonRadial"/>
    <dgm:cxn modelId="{BEA96E8D-8536-46BF-AF57-7B014CF578D7}" type="presParOf" srcId="{11B15FFA-13D5-4DA6-9825-48CAFA271862}" destId="{746CE8E7-21D7-408A-B61A-0C9F7BA86B42}" srcOrd="9" destOrd="0" presId="urn:microsoft.com/office/officeart/2011/layout/HexagonRadial"/>
    <dgm:cxn modelId="{0B667000-78B4-47EA-90C9-259122CAC65D}" type="presParOf" srcId="{746CE8E7-21D7-408A-B61A-0C9F7BA86B42}" destId="{77EDA419-E8D1-4577-B0DC-78597132442B}" srcOrd="0" destOrd="0" presId="urn:microsoft.com/office/officeart/2011/layout/HexagonRadial"/>
    <dgm:cxn modelId="{342E919D-D3DD-4B0E-9CE5-BFFB2515CA34}" type="presParOf" srcId="{11B15FFA-13D5-4DA6-9825-48CAFA271862}" destId="{2A9A2612-5BB4-4481-9235-8694F5493823}" srcOrd="10" destOrd="0" presId="urn:microsoft.com/office/officeart/2011/layout/HexagonRadial"/>
    <dgm:cxn modelId="{AE65DDEB-A4EE-49D4-AD51-8624CD800ECF}" type="presParOf" srcId="{11B15FFA-13D5-4DA6-9825-48CAFA271862}" destId="{2243700D-11ED-4C01-8340-233C17F5EC13}" srcOrd="11" destOrd="0" presId="urn:microsoft.com/office/officeart/2011/layout/HexagonRadial"/>
    <dgm:cxn modelId="{D10D42D8-1C85-4CD4-9949-E50675C073E8}" type="presParOf" srcId="{2243700D-11ED-4C01-8340-233C17F5EC13}" destId="{6AEF3DEA-E72E-47C8-ABC8-4C722FD11DDF}" srcOrd="0" destOrd="0" presId="urn:microsoft.com/office/officeart/2011/layout/HexagonRadial"/>
    <dgm:cxn modelId="{B8D8ACC3-DC0C-4960-8A79-667BEF838986}" type="presParOf" srcId="{11B15FFA-13D5-4DA6-9825-48CAFA271862}" destId="{E84BA599-6DCE-43AD-981C-740469B37AD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8FDD0-36D9-4FAF-BD23-A1CC45B4F0B9}">
      <dsp:nvSpPr>
        <dsp:cNvPr id="0" name=""/>
        <dsp:cNvSpPr/>
      </dsp:nvSpPr>
      <dsp:spPr>
        <a:xfrm>
          <a:off x="3233045" y="2214969"/>
          <a:ext cx="2812044" cy="2432532"/>
        </a:xfrm>
        <a:prstGeom prst="hexagon">
          <a:avLst>
            <a:gd name="adj" fmla="val 28570"/>
            <a:gd name="vf" fmla="val 115470"/>
          </a:avLst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PONAVLJANJE</a:t>
          </a:r>
          <a:endParaRPr lang="en-GB" sz="24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699040" y="2618074"/>
        <a:ext cx="1880054" cy="1626322"/>
      </dsp:txXfrm>
    </dsp:sp>
    <dsp:sp modelId="{D448E774-E0CD-4B28-984E-5A99C94DAC4A}">
      <dsp:nvSpPr>
        <dsp:cNvPr id="0" name=""/>
        <dsp:cNvSpPr/>
      </dsp:nvSpPr>
      <dsp:spPr>
        <a:xfrm>
          <a:off x="4942859" y="1048588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81540-7944-4E08-A809-ACE3D9B816FA}">
      <dsp:nvSpPr>
        <dsp:cNvPr id="0" name=""/>
        <dsp:cNvSpPr/>
      </dsp:nvSpPr>
      <dsp:spPr>
        <a:xfrm>
          <a:off x="3441008" y="0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822905" y="330385"/>
        <a:ext cx="1540656" cy="1332850"/>
      </dsp:txXfrm>
    </dsp:sp>
    <dsp:sp modelId="{3637A326-A5D7-435E-8582-2B78394CD273}">
      <dsp:nvSpPr>
        <dsp:cNvPr id="0" name=""/>
        <dsp:cNvSpPr/>
      </dsp:nvSpPr>
      <dsp:spPr>
        <a:xfrm>
          <a:off x="6181101" y="2757601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2B1CB-EC21-4258-A272-C645FF18E6D4}">
      <dsp:nvSpPr>
        <dsp:cNvPr id="0" name=""/>
        <dsp:cNvSpPr/>
      </dsp:nvSpPr>
      <dsp:spPr>
        <a:xfrm>
          <a:off x="5554457" y="1226210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Osnovna građevna  i funkcionalna jedinica svakog živog bića.</a:t>
          </a:r>
          <a:endParaRPr lang="en-GB" sz="18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936354" y="1556595"/>
        <a:ext cx="1540656" cy="1332850"/>
      </dsp:txXfrm>
    </dsp:sp>
    <dsp:sp modelId="{DD06A2AF-4AC0-4474-92FC-D91E0113DC9C}">
      <dsp:nvSpPr>
        <dsp:cNvPr id="0" name=""/>
        <dsp:cNvSpPr/>
      </dsp:nvSpPr>
      <dsp:spPr>
        <a:xfrm>
          <a:off x="5320938" y="4686757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2F878-A5D7-42D0-A7A7-C3D3A5608764}">
      <dsp:nvSpPr>
        <dsp:cNvPr id="0" name=""/>
        <dsp:cNvSpPr/>
      </dsp:nvSpPr>
      <dsp:spPr>
        <a:xfrm>
          <a:off x="5554457" y="3636797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Tkiva.</a:t>
          </a:r>
          <a:endParaRPr lang="en-GB" sz="28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936354" y="3967182"/>
        <a:ext cx="1540656" cy="1332850"/>
      </dsp:txXfrm>
    </dsp:sp>
    <dsp:sp modelId="{77EDA419-E8D1-4577-B0DC-78597132442B}">
      <dsp:nvSpPr>
        <dsp:cNvPr id="0" name=""/>
        <dsp:cNvSpPr/>
      </dsp:nvSpPr>
      <dsp:spPr>
        <a:xfrm>
          <a:off x="3187211" y="4887010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3185B-1BC2-41CC-BED9-FF5118783D93}">
      <dsp:nvSpPr>
        <dsp:cNvPr id="0" name=""/>
        <dsp:cNvSpPr/>
      </dsp:nvSpPr>
      <dsp:spPr>
        <a:xfrm>
          <a:off x="3441008" y="4864379"/>
          <a:ext cx="2304450" cy="1993620"/>
        </a:xfrm>
        <a:prstGeom prst="hexagon">
          <a:avLst>
            <a:gd name="adj" fmla="val 28570"/>
            <a:gd name="vf" fmla="val 115470"/>
          </a:avLst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JEDINKA</a:t>
          </a:r>
          <a:endParaRPr lang="en-GB" sz="2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22905" y="5194764"/>
        <a:ext cx="1540656" cy="1332850"/>
      </dsp:txXfrm>
    </dsp:sp>
    <dsp:sp modelId="{6AEF3DEA-E72E-47C8-ABC8-4C722FD11DDF}">
      <dsp:nvSpPr>
        <dsp:cNvPr id="0" name=""/>
        <dsp:cNvSpPr/>
      </dsp:nvSpPr>
      <dsp:spPr>
        <a:xfrm>
          <a:off x="1928692" y="3178682"/>
          <a:ext cx="1060976" cy="914171"/>
        </a:xfrm>
        <a:prstGeom prst="hexagon">
          <a:avLst>
            <a:gd name="adj" fmla="val 28900"/>
            <a:gd name="vf" fmla="val 11547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A2612-5BB4-4481-9235-8694F5493823}">
      <dsp:nvSpPr>
        <dsp:cNvPr id="0" name=""/>
        <dsp:cNvSpPr/>
      </dsp:nvSpPr>
      <dsp:spPr>
        <a:xfrm>
          <a:off x="1336391" y="3670405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718288" y="4000790"/>
        <a:ext cx="1540656" cy="1332850"/>
      </dsp:txXfrm>
    </dsp:sp>
    <dsp:sp modelId="{E84BA599-6DCE-43AD-981C-740469B37AD1}">
      <dsp:nvSpPr>
        <dsp:cNvPr id="0" name=""/>
        <dsp:cNvSpPr/>
      </dsp:nvSpPr>
      <dsp:spPr>
        <a:xfrm>
          <a:off x="1317748" y="1223467"/>
          <a:ext cx="2304450" cy="1993620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699645" y="1553852"/>
        <a:ext cx="1540656" cy="1332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063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88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169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2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5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6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0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97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8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288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94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3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771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271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687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041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278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96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84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88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412CC-ABE1-4A96-9022-16F73AB0E823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E10E-7B2E-4E15-99CE-C7A7EF1B46C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733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85F5-77E0-4FBF-A091-F3F9C7C9C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866" y="1214437"/>
            <a:ext cx="6470965" cy="2387600"/>
          </a:xfrm>
        </p:spPr>
        <p:txBody>
          <a:bodyPr>
            <a:normAutofit/>
          </a:bodyPr>
          <a:lstStyle/>
          <a:p>
            <a:r>
              <a:rPr lang="hr-HR" sz="3300" b="1" dirty="0">
                <a:latin typeface="+mn-lt"/>
              </a:rPr>
              <a:t>1.ORGANIZIRANOST PRIRODE I OBILJEŽJA ŽIVIH BIĆA</a:t>
            </a:r>
            <a:br>
              <a:rPr lang="hr-HR" sz="3300" dirty="0"/>
            </a:br>
            <a:r>
              <a:rPr lang="hr-HR" sz="3300" dirty="0"/>
              <a:t>Organizacijske razine u prirodi</a:t>
            </a:r>
            <a:endParaRPr lang="en-US" sz="3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46932-7778-472A-9D0F-213D7FA00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hr-HR" dirty="0">
                <a:hlinkClick r:id="rId3" action="ppaction://hlinksldjump"/>
              </a:rPr>
              <a:t>Od biosfere do jedinke</a:t>
            </a:r>
            <a:endParaRPr lang="hr-HR" dirty="0"/>
          </a:p>
          <a:p>
            <a:pPr marL="342900" indent="-342900">
              <a:buAutoNum type="arabicPeriod"/>
            </a:pPr>
            <a:r>
              <a:rPr lang="hr-HR" dirty="0">
                <a:hlinkClick r:id="rId4" action="ppaction://hlinksldjump"/>
              </a:rPr>
              <a:t>Hranidbeni odnosi na staništu</a:t>
            </a:r>
            <a:endParaRPr lang="hr-HR" dirty="0"/>
          </a:p>
          <a:p>
            <a:pPr marL="342900" indent="-342900">
              <a:buAutoNum type="arabicPeriod"/>
            </a:pPr>
            <a:r>
              <a:rPr lang="hr-HR" dirty="0">
                <a:hlinkClick r:id="rId5" action="ppaction://hlinksldjump"/>
              </a:rPr>
              <a:t>Jednostanična ili višestanična jedinka</a:t>
            </a:r>
            <a:endParaRPr lang="hr-HR" dirty="0"/>
          </a:p>
          <a:p>
            <a:pPr marL="342900" indent="-342900">
              <a:buAutoNum type="arabicPeriod"/>
            </a:pPr>
            <a:r>
              <a:rPr lang="hr-HR" dirty="0">
                <a:hlinkClick r:id="rId6" action="ppaction://hlinksldjump"/>
              </a:rPr>
              <a:t>Zavirimo u višestanične organizme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03697" y="838316"/>
            <a:ext cx="6470965" cy="55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6"/>
          <p:cNvGraphicFramePr/>
          <p:nvPr>
            <p:extLst>
              <p:ext uri="{D42A27DB-BD31-4B8C-83A1-F6EECF244321}">
                <p14:modId xmlns:p14="http://schemas.microsoft.com/office/powerpoint/2010/main" val="1945368495"/>
              </p:ext>
            </p:extLst>
          </p:nvPr>
        </p:nvGraphicFramePr>
        <p:xfrm>
          <a:off x="1993271" y="900820"/>
          <a:ext cx="5023164" cy="318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8"/>
          <p:cNvSpPr/>
          <p:nvPr/>
        </p:nvSpPr>
        <p:spPr>
          <a:xfrm>
            <a:off x="1607744" y="4790038"/>
            <a:ext cx="6404534" cy="16469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Graf prikazuje brojnost vrsta unutar jednog ekološkog sustava.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Objasni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+mn-cs"/>
              </a:rPr>
              <a:t>Što će se dogoditi s prikazanim ekološkim sustavom ako se broj biljojeda smanji?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99176" y="552261"/>
            <a:ext cx="255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PONAVLJANJE</a:t>
            </a:r>
          </a:p>
        </p:txBody>
      </p:sp>
    </p:spTree>
    <p:extLst>
      <p:ext uri="{BB962C8B-B14F-4D97-AF65-F5344CB8AC3E}">
        <p14:creationId xmlns:p14="http://schemas.microsoft.com/office/powerpoint/2010/main" val="29338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5011023" y="990600"/>
            <a:ext cx="3665106" cy="88274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hr-HR" sz="1600" b="1" dirty="0">
                <a:solidFill>
                  <a:prstClr val="black"/>
                </a:solidFill>
                <a:latin typeface="Arial"/>
                <a:ea typeface="Arial"/>
              </a:rPr>
              <a:t>EKOLOGIJA- </a:t>
            </a:r>
            <a:r>
              <a:rPr lang="hr-HR" sz="1600" dirty="0">
                <a:solidFill>
                  <a:prstClr val="black"/>
                </a:solidFill>
                <a:latin typeface="Arial"/>
                <a:ea typeface="Arial"/>
              </a:rPr>
              <a:t>grana biologije koja proučava međuodnose okoliša i organizama</a:t>
            </a:r>
            <a:endParaRPr lang="en-GB" sz="16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sp>
        <p:nvSpPr>
          <p:cNvPr id="9" name="10-Point Star 7"/>
          <p:cNvSpPr/>
          <p:nvPr/>
        </p:nvSpPr>
        <p:spPr>
          <a:xfrm>
            <a:off x="5205276" y="2546578"/>
            <a:ext cx="3276600" cy="3117112"/>
          </a:xfrm>
          <a:prstGeom prst="star10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Objasni što bi ekolozi mogli istraživati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prikazanim slikama.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199176" y="552261"/>
            <a:ext cx="255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PONAVLJANJE</a:t>
            </a:r>
          </a:p>
        </p:txBody>
      </p:sp>
      <p:pic>
        <p:nvPicPr>
          <p:cNvPr id="1026" name="Picture 2" descr="F:\shutterstock_1093407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42"/>
            <a:ext cx="4236316" cy="24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hutterstock_1101589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236316" cy="26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6"/>
          <p:cNvGraphicFramePr/>
          <p:nvPr>
            <p:extLst/>
          </p:nvPr>
        </p:nvGraphicFramePr>
        <p:xfrm>
          <a:off x="1993271" y="900820"/>
          <a:ext cx="5023164" cy="318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niOkvir 5"/>
          <p:cNvSpPr txBox="1"/>
          <p:nvPr/>
        </p:nvSpPr>
        <p:spPr>
          <a:xfrm>
            <a:off x="199176" y="552261"/>
            <a:ext cx="255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PONAVLJANJE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990883"/>
              </p:ext>
            </p:extLst>
          </p:nvPr>
        </p:nvGraphicFramePr>
        <p:xfrm>
          <a:off x="-122102" y="11188"/>
          <a:ext cx="917665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15710" y="0"/>
            <a:ext cx="4834328" cy="2044235"/>
            <a:chOff x="5936354" y="845210"/>
            <a:chExt cx="4834328" cy="2044235"/>
          </a:xfrm>
        </p:grpSpPr>
        <p:sp>
          <p:nvSpPr>
            <p:cNvPr id="9" name="Hexagon 8"/>
            <p:cNvSpPr/>
            <p:nvPr/>
          </p:nvSpPr>
          <p:spPr>
            <a:xfrm>
              <a:off x="8466232" y="845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Što prikazuje slika?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4141" y="1170653"/>
            <a:ext cx="2304450" cy="1993620"/>
            <a:chOff x="5554457" y="1226210"/>
            <a:chExt cx="2304450" cy="1993620"/>
          </a:xfrm>
        </p:grpSpPr>
        <p:sp>
          <p:nvSpPr>
            <p:cNvPr id="12" name="Hexagon 11"/>
            <p:cNvSpPr/>
            <p:nvPr/>
          </p:nvSpPr>
          <p:spPr>
            <a:xfrm>
              <a:off x="5554457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Objasni zašto postoji organiziranost sustava na svim razinama. 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Hexagon 4"/>
            <p:cNvSpPr/>
            <p:nvPr/>
          </p:nvSpPr>
          <p:spPr>
            <a:xfrm>
              <a:off x="5861835" y="1631360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86813" y="3671934"/>
            <a:ext cx="2304450" cy="1993620"/>
            <a:chOff x="5554457" y="1227744"/>
            <a:chExt cx="2304450" cy="1993620"/>
          </a:xfrm>
        </p:grpSpPr>
        <p:sp>
          <p:nvSpPr>
            <p:cNvPr id="15" name="Hexagon 14"/>
            <p:cNvSpPr/>
            <p:nvPr/>
          </p:nvSpPr>
          <p:spPr>
            <a:xfrm>
              <a:off x="5554457" y="1227744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Koju višu razinu organizacije grade stanice?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86813" y="1225410"/>
            <a:ext cx="2304450" cy="1993620"/>
            <a:chOff x="5201896" y="1073810"/>
            <a:chExt cx="2304450" cy="1993620"/>
          </a:xfrm>
        </p:grpSpPr>
        <p:sp>
          <p:nvSpPr>
            <p:cNvPr id="18" name="Hexagon 17"/>
            <p:cNvSpPr/>
            <p:nvPr/>
          </p:nvSpPr>
          <p:spPr>
            <a:xfrm>
              <a:off x="5201896" y="10738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Objasni što je stanica.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2"/>
          <p:cNvGrpSpPr/>
          <p:nvPr/>
        </p:nvGrpSpPr>
        <p:grpSpPr>
          <a:xfrm>
            <a:off x="5386813" y="3670400"/>
            <a:ext cx="2304450" cy="1993620"/>
            <a:chOff x="5560228" y="1224676"/>
            <a:chExt cx="2304450" cy="1993620"/>
          </a:xfrm>
        </p:grpSpPr>
        <p:sp>
          <p:nvSpPr>
            <p:cNvPr id="22" name="Hexagon 23"/>
            <p:cNvSpPr/>
            <p:nvPr/>
          </p:nvSpPr>
          <p:spPr>
            <a:xfrm>
              <a:off x="5560228" y="1224676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</a:t>
              </a:r>
              <a:endPara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5"/>
          <p:cNvGrpSpPr/>
          <p:nvPr/>
        </p:nvGrpSpPr>
        <p:grpSpPr>
          <a:xfrm>
            <a:off x="5357477" y="1225410"/>
            <a:ext cx="2304450" cy="1993620"/>
            <a:chOff x="5554457" y="1226210"/>
            <a:chExt cx="2304450" cy="1993620"/>
          </a:xfrm>
        </p:grpSpPr>
        <p:sp>
          <p:nvSpPr>
            <p:cNvPr id="25" name="Hexagon 26"/>
            <p:cNvSpPr/>
            <p:nvPr/>
          </p:nvSpPr>
          <p:spPr>
            <a:xfrm>
              <a:off x="5554457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</a:t>
              </a:r>
              <a:endPara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8"/>
          <p:cNvGrpSpPr/>
          <p:nvPr/>
        </p:nvGrpSpPr>
        <p:grpSpPr>
          <a:xfrm>
            <a:off x="805478" y="1064"/>
            <a:ext cx="4812974" cy="1993620"/>
            <a:chOff x="5936354" y="1226210"/>
            <a:chExt cx="4812974" cy="1993620"/>
          </a:xfrm>
        </p:grpSpPr>
        <p:sp>
          <p:nvSpPr>
            <p:cNvPr id="28" name="Hexagon 29"/>
            <p:cNvSpPr/>
            <p:nvPr/>
          </p:nvSpPr>
          <p:spPr>
            <a:xfrm>
              <a:off x="8444878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7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</a:t>
              </a:r>
              <a:endPara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4"/>
          <p:cNvGrpSpPr/>
          <p:nvPr/>
        </p:nvGrpSpPr>
        <p:grpSpPr>
          <a:xfrm>
            <a:off x="1204141" y="3671934"/>
            <a:ext cx="2304450" cy="1993620"/>
            <a:chOff x="5554457" y="1226210"/>
            <a:chExt cx="2304450" cy="1993620"/>
          </a:xfrm>
        </p:grpSpPr>
        <p:sp>
          <p:nvSpPr>
            <p:cNvPr id="31" name="Hexagon 35"/>
            <p:cNvSpPr/>
            <p:nvPr/>
          </p:nvSpPr>
          <p:spPr>
            <a:xfrm>
              <a:off x="5554457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 primjeru obrazloži važnost hranidbenog lanca nekog staništa.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40"/>
          <p:cNvGrpSpPr/>
          <p:nvPr/>
        </p:nvGrpSpPr>
        <p:grpSpPr>
          <a:xfrm>
            <a:off x="3314002" y="4859524"/>
            <a:ext cx="2304450" cy="2099224"/>
            <a:chOff x="5554457" y="1226210"/>
            <a:chExt cx="2304450" cy="2099224"/>
          </a:xfrm>
        </p:grpSpPr>
        <p:sp>
          <p:nvSpPr>
            <p:cNvPr id="34" name="Hexagon 41"/>
            <p:cNvSpPr/>
            <p:nvPr/>
          </p:nvSpPr>
          <p:spPr>
            <a:xfrm>
              <a:off x="5554457" y="1226210"/>
              <a:ext cx="2304450" cy="209922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Osnovni oblik živoga svijeta analogan stanici,a proučavaju ga ekoleozi je...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7"/>
          <p:cNvGrpSpPr/>
          <p:nvPr/>
        </p:nvGrpSpPr>
        <p:grpSpPr>
          <a:xfrm>
            <a:off x="3314002" y="4859524"/>
            <a:ext cx="2304450" cy="1993620"/>
            <a:chOff x="5554457" y="1226210"/>
            <a:chExt cx="2304450" cy="1993620"/>
          </a:xfrm>
        </p:grpSpPr>
        <p:sp>
          <p:nvSpPr>
            <p:cNvPr id="37" name="Hexagon 38"/>
            <p:cNvSpPr/>
            <p:nvPr/>
          </p:nvSpPr>
          <p:spPr>
            <a:xfrm>
              <a:off x="5554457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</a:t>
              </a:r>
              <a:endPara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1"/>
          <p:cNvGrpSpPr/>
          <p:nvPr/>
        </p:nvGrpSpPr>
        <p:grpSpPr>
          <a:xfrm>
            <a:off x="1200500" y="3683514"/>
            <a:ext cx="4227003" cy="1993620"/>
            <a:chOff x="3250007" y="1530055"/>
            <a:chExt cx="4227003" cy="1993620"/>
          </a:xfrm>
        </p:grpSpPr>
        <p:sp>
          <p:nvSpPr>
            <p:cNvPr id="40" name="Hexagon 32"/>
            <p:cNvSpPr/>
            <p:nvPr/>
          </p:nvSpPr>
          <p:spPr>
            <a:xfrm>
              <a:off x="3250007" y="1530055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7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hr-H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"/>
          <p:cNvGrpSpPr/>
          <p:nvPr/>
        </p:nvGrpSpPr>
        <p:grpSpPr>
          <a:xfrm>
            <a:off x="1193909" y="1170653"/>
            <a:ext cx="2304450" cy="1993620"/>
            <a:chOff x="5554457" y="1226210"/>
            <a:chExt cx="2304450" cy="1993620"/>
          </a:xfrm>
        </p:grpSpPr>
        <p:sp>
          <p:nvSpPr>
            <p:cNvPr id="43" name="Hexagon 5"/>
            <p:cNvSpPr/>
            <p:nvPr/>
          </p:nvSpPr>
          <p:spPr>
            <a:xfrm>
              <a:off x="5554457" y="1226210"/>
              <a:ext cx="2304450" cy="1993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6.</a:t>
              </a:r>
              <a:endPara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Hexagon 4"/>
            <p:cNvSpPr/>
            <p:nvPr/>
          </p:nvSpPr>
          <p:spPr>
            <a:xfrm>
              <a:off x="5936354" y="1556595"/>
              <a:ext cx="1540656" cy="1332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4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1295" y="1271068"/>
            <a:ext cx="5938883" cy="399706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607179" y="5431227"/>
            <a:ext cx="6147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</a:rPr>
              <a:t>“Priroda nije ništa drugo nego zagonetna pjesma.”</a:t>
            </a:r>
            <a:r>
              <a:rPr lang="hr-HR" sz="1600" b="1" dirty="0">
                <a:latin typeface="Arial" panose="020B0604020202020204" pitchFamily="34" charset="0"/>
              </a:rPr>
              <a:t> (</a:t>
            </a:r>
            <a:r>
              <a:rPr lang="hr-HR" sz="1600" b="1" dirty="0" err="1">
                <a:latin typeface="Arial" panose="020B0604020202020204" pitchFamily="34" charset="0"/>
              </a:rPr>
              <a:t>Montaigne</a:t>
            </a:r>
            <a:r>
              <a:rPr lang="hr-HR" sz="1600" b="1" dirty="0">
                <a:latin typeface="Arial" panose="020B0604020202020204" pitchFamily="34" charset="0"/>
              </a:rPr>
              <a:t>)</a:t>
            </a:r>
            <a:endParaRPr lang="hr-HR" sz="1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765" y="543291"/>
            <a:ext cx="371888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7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06993" y="726151"/>
            <a:ext cx="362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OD BIOSFERE DO JEDINKE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951" y="1397688"/>
            <a:ext cx="2119149" cy="14179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0634" y="4539241"/>
            <a:ext cx="2198094" cy="17438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1" y="3480987"/>
            <a:ext cx="1827696" cy="15995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6618" y="2580238"/>
            <a:ext cx="1856007" cy="1249155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2678722" y="1368428"/>
            <a:ext cx="521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Prikazuju li slike </a:t>
            </a:r>
            <a:r>
              <a:rPr lang="hr-HR" b="1" dirty="0"/>
              <a:t>stanište</a:t>
            </a:r>
            <a:r>
              <a:rPr lang="hr-HR" dirty="0"/>
              <a:t> ili </a:t>
            </a:r>
            <a:r>
              <a:rPr lang="hr-HR" b="1" dirty="0"/>
              <a:t>ekološki sustav</a:t>
            </a:r>
            <a:r>
              <a:rPr lang="hr-HR" dirty="0"/>
              <a:t>?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4063902" y="2512827"/>
            <a:ext cx="382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Koje </a:t>
            </a:r>
            <a:r>
              <a:rPr lang="hr-HR" b="1" dirty="0"/>
              <a:t>jedinke</a:t>
            </a:r>
            <a:r>
              <a:rPr lang="hr-HR" dirty="0"/>
              <a:t> prepoznaješ?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4063902" y="2855598"/>
            <a:ext cx="403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Koje </a:t>
            </a:r>
            <a:r>
              <a:rPr lang="hr-HR" b="1" dirty="0"/>
              <a:t>populacije</a:t>
            </a:r>
            <a:r>
              <a:rPr lang="hr-HR" dirty="0"/>
              <a:t> prepoznaješ sa slika?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2678722" y="1760175"/>
            <a:ext cx="449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 čemu se </a:t>
            </a:r>
            <a:r>
              <a:rPr lang="hr-HR" b="1" dirty="0"/>
              <a:t>razlikuju</a:t>
            </a:r>
            <a:r>
              <a:rPr lang="hr-HR" dirty="0"/>
              <a:t> ekološki sustavi?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380003" y="3869626"/>
            <a:ext cx="313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Kako nazivamo </a:t>
            </a:r>
            <a:r>
              <a:rPr lang="hr-HR" b="1" dirty="0"/>
              <a:t>znanstvenike</a:t>
            </a:r>
            <a:r>
              <a:rPr lang="hr-HR" dirty="0"/>
              <a:t> koji vrše svoja istraživanja na nekoliko organizacijskih razina živoga svijeta?</a:t>
            </a:r>
          </a:p>
        </p:txBody>
      </p:sp>
      <p:sp>
        <p:nvSpPr>
          <p:cNvPr id="15" name="Rectangle 10"/>
          <p:cNvSpPr/>
          <p:nvPr/>
        </p:nvSpPr>
        <p:spPr>
          <a:xfrm>
            <a:off x="380003" y="5221815"/>
            <a:ext cx="4155859" cy="55335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hr-HR" sz="1400" b="1" dirty="0">
                <a:solidFill>
                  <a:prstClr val="black"/>
                </a:solidFill>
                <a:latin typeface="Arial"/>
                <a:ea typeface="Arial"/>
              </a:rPr>
              <a:t>EKOLOGIJA- </a:t>
            </a:r>
            <a:r>
              <a:rPr lang="hr-HR" sz="1400" dirty="0">
                <a:solidFill>
                  <a:prstClr val="black"/>
                </a:solidFill>
                <a:latin typeface="Arial"/>
                <a:ea typeface="Arial"/>
              </a:rPr>
              <a:t>grana biologije koja proučava međuodnose okoliša i organizama</a:t>
            </a:r>
            <a:endParaRPr lang="en-GB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5538516" y="3367728"/>
            <a:ext cx="3387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dirty="0"/>
              <a:t>Obrazloži imaju li jedinke </a:t>
            </a:r>
            <a:r>
              <a:rPr lang="hr-HR" b="1" dirty="0"/>
              <a:t>utjecaj </a:t>
            </a:r>
            <a:r>
              <a:rPr lang="hr-HR" dirty="0"/>
              <a:t>na stanište/ekološki </a:t>
            </a:r>
          </a:p>
          <a:p>
            <a:pPr lvl="0"/>
            <a:r>
              <a:rPr lang="hr-HR" dirty="0"/>
              <a:t>sustav i obrnuto.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7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Callout 5"/>
          <p:cNvSpPr/>
          <p:nvPr/>
        </p:nvSpPr>
        <p:spPr>
          <a:xfrm>
            <a:off x="6091849" y="2683221"/>
            <a:ext cx="2327873" cy="1028700"/>
          </a:xfrm>
          <a:prstGeom prst="wedgeEllipseCallout">
            <a:avLst>
              <a:gd name="adj1" fmla="val -77394"/>
              <a:gd name="adj2" fmla="val 16798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hr-HR" sz="1350" b="1" kern="0" dirty="0">
                <a:solidFill>
                  <a:prstClr val="white"/>
                </a:solidFill>
                <a:latin typeface="Calibri"/>
              </a:rPr>
              <a:t>Što je zajedničko prikazanim vrstama?</a:t>
            </a:r>
            <a:endParaRPr lang="en-GB" sz="135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6168832" y="1300304"/>
            <a:ext cx="2323318" cy="1028700"/>
          </a:xfrm>
          <a:prstGeom prst="wedgeEllipseCallout">
            <a:avLst>
              <a:gd name="adj1" fmla="val -80105"/>
              <a:gd name="adj2" fmla="val 132938"/>
            </a:avLst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hr-HR" sz="1350" b="1" kern="0" dirty="0">
                <a:solidFill>
                  <a:prstClr val="white"/>
                </a:solidFill>
                <a:latin typeface="Calibri"/>
              </a:rPr>
              <a:t>Po čemu se razlikuju prikazane vrste?</a:t>
            </a:r>
            <a:endParaRPr lang="en-GB" sz="135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693417" y="3981261"/>
            <a:ext cx="2898322" cy="1939705"/>
          </a:xfrm>
          <a:prstGeom prst="wedgeEllipseCallout">
            <a:avLst>
              <a:gd name="adj1" fmla="val -62052"/>
              <a:gd name="adj2" fmla="val -71211"/>
            </a:avLst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hr-HR" sz="1350" b="1" kern="0" dirty="0">
                <a:solidFill>
                  <a:prstClr val="black"/>
                </a:solidFill>
                <a:latin typeface="Calibri"/>
              </a:rPr>
              <a:t>Objasni možemo li sve životinje s obzirom na zajedničke karakteristike staviti u istu skupinu organizama?</a:t>
            </a:r>
            <a:endParaRPr lang="en-GB" sz="1350" b="1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8" descr="animated-school-image-007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02" y="2531290"/>
            <a:ext cx="654081" cy="10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024" y="1414830"/>
            <a:ext cx="3927951" cy="3865942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337" y="654072"/>
            <a:ext cx="3718882" cy="646232"/>
          </a:xfrm>
          <a:prstGeom prst="rect">
            <a:avLst/>
          </a:prstGeom>
        </p:spPr>
      </p:pic>
      <p:sp>
        <p:nvSpPr>
          <p:cNvPr id="21" name="TekstniOkvir 20"/>
          <p:cNvSpPr txBox="1"/>
          <p:nvPr/>
        </p:nvSpPr>
        <p:spPr>
          <a:xfrm>
            <a:off x="144798" y="5395298"/>
            <a:ext cx="565847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Čovjek od davnina svrstava organizme u određene </a:t>
            </a:r>
            <a:r>
              <a:rPr lang="hr-HR" b="1" dirty="0"/>
              <a:t>sustave.</a:t>
            </a:r>
          </a:p>
        </p:txBody>
      </p:sp>
    </p:spTree>
    <p:extLst>
      <p:ext uri="{BB962C8B-B14F-4D97-AF65-F5344CB8AC3E}">
        <p14:creationId xmlns:p14="http://schemas.microsoft.com/office/powerpoint/2010/main" val="15334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53" y="661449"/>
            <a:ext cx="3718882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BD257-684D-45D0-8973-9978A8A4E6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8248" y="1119080"/>
            <a:ext cx="5814204" cy="5193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0242" y="6047117"/>
            <a:ext cx="508958" cy="181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3888498"/>
      </p:ext>
    </p:extLst>
  </p:cSld>
  <p:clrMapOvr>
    <a:masterClrMapping/>
  </p:clrMapOvr>
  <p:transition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D4FE6E-5EC0-43F2-B4FA-DD8978A41C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33703"/>
            <a:ext cx="5505737" cy="442714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70780" y="706170"/>
            <a:ext cx="483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HRANIDBENI ODNOSI NA STANIŠTU</a:t>
            </a:r>
          </a:p>
        </p:txBody>
      </p:sp>
      <p:sp>
        <p:nvSpPr>
          <p:cNvPr id="6" name="Pravokutnik 5"/>
          <p:cNvSpPr/>
          <p:nvPr/>
        </p:nvSpPr>
        <p:spPr>
          <a:xfrm>
            <a:off x="1344439" y="1304195"/>
            <a:ext cx="645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Objasni što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ekolog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može saznati proučavajući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hranidbene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lance i mreže?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814906" y="2411460"/>
            <a:ext cx="444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dotok energije osiguravaju </a:t>
            </a:r>
            <a:r>
              <a:rPr lang="hr-HR" b="1" dirty="0"/>
              <a:t>proizvođači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4814906" y="2951811"/>
            <a:ext cx="452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potrošači</a:t>
            </a:r>
            <a:r>
              <a:rPr lang="hr-HR" dirty="0"/>
              <a:t> troše gotovu hranu ekološkog sustava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4814906" y="3804602"/>
            <a:ext cx="452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razlagači</a:t>
            </a:r>
            <a:r>
              <a:rPr lang="hr-HR" dirty="0"/>
              <a:t> se hrane uginulim organizmima i razlažu ih na osnovne tvari</a:t>
            </a:r>
          </a:p>
        </p:txBody>
      </p:sp>
    </p:spTree>
    <p:extLst>
      <p:ext uri="{BB962C8B-B14F-4D97-AF65-F5344CB8AC3E}">
        <p14:creationId xmlns:p14="http://schemas.microsoft.com/office/powerpoint/2010/main" val="4379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6216" y="3036199"/>
            <a:ext cx="3119744" cy="3070493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70780" y="706170"/>
            <a:ext cx="483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JEDNOSTANIČNA ILI VIŠESTANIČNA JEDINKA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932507" y="1756372"/>
            <a:ext cx="618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/>
              <a:t>predstavlja </a:t>
            </a:r>
            <a:r>
              <a:rPr lang="hr-HR" b="1" dirty="0"/>
              <a:t>jedan </a:t>
            </a:r>
            <a:r>
              <a:rPr lang="hr-HR" dirty="0"/>
              <a:t>organizam određene vrste/ osnovni oblik živoga svijeta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946087" y="2357764"/>
            <a:ext cx="699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b="1" dirty="0"/>
              <a:t>razlikuju se </a:t>
            </a:r>
            <a:r>
              <a:rPr lang="hr-HR" dirty="0"/>
              <a:t>po zadaćama koje obavljaju, veličinom i građom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633743" y="1385180"/>
            <a:ext cx="2100404" cy="37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JEDINKA/E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946087" y="2773895"/>
            <a:ext cx="491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/>
              <a:t>mogu biti </a:t>
            </a:r>
            <a:r>
              <a:rPr lang="hr-HR" b="1" dirty="0"/>
              <a:t>jednostanične </a:t>
            </a:r>
            <a:r>
              <a:rPr lang="hr-HR" dirty="0"/>
              <a:t>ili </a:t>
            </a:r>
            <a:r>
              <a:rPr lang="hr-HR" b="1" dirty="0"/>
              <a:t>višestanične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157169-C5E7-498C-B49D-D583E7D659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475" y="3816268"/>
            <a:ext cx="1763710" cy="17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453" y="1240618"/>
            <a:ext cx="4934454" cy="475378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69453" y="655782"/>
            <a:ext cx="479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ZAVIRIMO U VIŠESTANIČNE ORGANIZME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5784342" y="1941511"/>
            <a:ext cx="270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stanica-životinjska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5835144" y="2772840"/>
            <a:ext cx="295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tkiva-potporno, mišićno…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5784342" y="3604169"/>
            <a:ext cx="290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organ-srce, pluća, koža…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5784342" y="4432661"/>
            <a:ext cx="270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organski sustav-probavni…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5835144" y="5231486"/>
            <a:ext cx="230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organizam</a:t>
            </a:r>
          </a:p>
        </p:txBody>
      </p:sp>
      <p:sp>
        <p:nvSpPr>
          <p:cNvPr id="13" name="Strelica dolje 12"/>
          <p:cNvSpPr/>
          <p:nvPr/>
        </p:nvSpPr>
        <p:spPr>
          <a:xfrm>
            <a:off x="6137562" y="2427251"/>
            <a:ext cx="415636" cy="397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 dolje 14"/>
          <p:cNvSpPr/>
          <p:nvPr/>
        </p:nvSpPr>
        <p:spPr>
          <a:xfrm>
            <a:off x="6146798" y="4851469"/>
            <a:ext cx="415636" cy="397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trelica dolje 15"/>
          <p:cNvSpPr/>
          <p:nvPr/>
        </p:nvSpPr>
        <p:spPr>
          <a:xfrm>
            <a:off x="6137562" y="4059301"/>
            <a:ext cx="415636" cy="397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trelica dolje 16"/>
          <p:cNvSpPr/>
          <p:nvPr/>
        </p:nvSpPr>
        <p:spPr>
          <a:xfrm>
            <a:off x="6137562" y="3182328"/>
            <a:ext cx="415636" cy="397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63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12" grpId="0"/>
      <p:bldP spid="13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453" y="1240618"/>
            <a:ext cx="4934454" cy="475378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69453" y="655782"/>
            <a:ext cx="479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ZAVIRIMO U VIŠESTANIČNE ORGANIZME</a:t>
            </a:r>
          </a:p>
        </p:txBody>
      </p:sp>
      <p:sp>
        <p:nvSpPr>
          <p:cNvPr id="6" name="Pravokutnik 5"/>
          <p:cNvSpPr/>
          <p:nvPr/>
        </p:nvSpPr>
        <p:spPr>
          <a:xfrm>
            <a:off x="5163126" y="1240618"/>
            <a:ext cx="3717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Opiši na koji je način </a:t>
            </a:r>
            <a:r>
              <a:rPr kumimoji="0" lang="hr-HR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organiziran</a:t>
            </a:r>
            <a:r>
              <a:rPr kumimoji="0" lang="hr-HR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ljudski organizam!</a:t>
            </a: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472543" y="2164093"/>
            <a:ext cx="3551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200" dirty="0">
                <a:solidFill>
                  <a:prstClr val="black"/>
                </a:solidFill>
                <a:latin typeface="Arial"/>
                <a:ea typeface="Arial"/>
              </a:rPr>
              <a:t>Skiciraj T-tablicu u svojoj bilježnici.</a:t>
            </a:r>
          </a:p>
          <a:p>
            <a:pPr lvl="0"/>
            <a:endParaRPr lang="hr-HR" sz="1200" dirty="0">
              <a:solidFill>
                <a:prstClr val="black"/>
              </a:solidFill>
              <a:latin typeface="Arial"/>
            </a:endParaRPr>
          </a:p>
          <a:p>
            <a:pPr lvl="0"/>
            <a:r>
              <a:rPr lang="hr-HR" sz="1200" dirty="0">
                <a:solidFill>
                  <a:prstClr val="black"/>
                </a:solidFill>
                <a:latin typeface="Arial"/>
              </a:rPr>
              <a:t>zadaće organizma  tko ih u organizmu </a:t>
            </a:r>
          </a:p>
          <a:p>
            <a:pPr lvl="0"/>
            <a:r>
              <a:rPr lang="hr-HR" sz="1200" dirty="0">
                <a:solidFill>
                  <a:prstClr val="black"/>
                </a:solidFill>
                <a:latin typeface="Arial"/>
              </a:rPr>
              <a:t>                               obavlja/izvršava</a:t>
            </a:r>
          </a:p>
          <a:p>
            <a:pPr lvl="0"/>
            <a:r>
              <a:rPr lang="hr-HR" sz="1200" dirty="0">
                <a:solidFill>
                  <a:prstClr val="black"/>
                </a:solidFill>
                <a:latin typeface="Arial"/>
              </a:rPr>
              <a:t>________________________________</a:t>
            </a:r>
          </a:p>
          <a:p>
            <a:pPr lvl="0"/>
            <a:endParaRPr lang="hr-HR" sz="2000" dirty="0">
              <a:solidFill>
                <a:prstClr val="black"/>
              </a:solidFill>
              <a:latin typeface="Arial"/>
            </a:endParaRPr>
          </a:p>
          <a:p>
            <a:pPr lvl="0"/>
            <a:endParaRPr lang="hr-HR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Ravni poveznik 8"/>
          <p:cNvCxnSpPr/>
          <p:nvPr/>
        </p:nvCxnSpPr>
        <p:spPr>
          <a:xfrm>
            <a:off x="6853382" y="2576945"/>
            <a:ext cx="27709" cy="2059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utnik 9"/>
          <p:cNvSpPr/>
          <p:nvPr/>
        </p:nvSpPr>
        <p:spPr>
          <a:xfrm>
            <a:off x="1750290" y="5861714"/>
            <a:ext cx="59158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hr-HR" sz="1400" dirty="0">
                <a:latin typeface="Arial"/>
                <a:ea typeface="Arial"/>
              </a:rPr>
              <a:t>Imaju li svi višestanični organizmi </a:t>
            </a:r>
            <a:r>
              <a:rPr lang="hr-HR" sz="1400" b="1" dirty="0">
                <a:latin typeface="Arial"/>
                <a:ea typeface="Arial"/>
              </a:rPr>
              <a:t>podjednako </a:t>
            </a:r>
            <a:r>
              <a:rPr lang="hr-HR" sz="1400" dirty="0">
                <a:latin typeface="Arial"/>
                <a:ea typeface="Arial"/>
              </a:rPr>
              <a:t>razvijene organske sustave i organe? </a:t>
            </a:r>
            <a:endParaRPr lang="en-GB" sz="1400" dirty="0"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1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383</Words>
  <Application>Microsoft Office PowerPoint</Application>
  <PresentationFormat>On-screen Show (4:3)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Tema sustava Office</vt:lpstr>
      <vt:lpstr>Office Theme</vt:lpstr>
      <vt:lpstr>1.ORGANIZIRANOST PRIRODE I OBILJEŽJA ŽIVIH BIĆA Organizacijske razine u prirodi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Ljubljanica</dc:creator>
  <cp:lastModifiedBy>Ana Kodžoman</cp:lastModifiedBy>
  <cp:revision>15</cp:revision>
  <dcterms:created xsi:type="dcterms:W3CDTF">2019-05-27T09:08:10Z</dcterms:created>
  <dcterms:modified xsi:type="dcterms:W3CDTF">2019-06-02T08:50:28Z</dcterms:modified>
</cp:coreProperties>
</file>